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8"/>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8" r:id="rId23"/>
    <p:sldId id="269" r:id="rId24"/>
    <p:sldId id="270" r:id="rId25"/>
    <p:sldId id="271" r:id="rId26"/>
    <p:sldId id="359" r:id="rId27"/>
    <p:sldId id="274" r:id="rId28"/>
    <p:sldId id="275" r:id="rId29"/>
    <p:sldId id="276" r:id="rId30"/>
    <p:sldId id="277" r:id="rId31"/>
    <p:sldId id="278" r:id="rId32"/>
    <p:sldId id="317" r:id="rId33"/>
    <p:sldId id="331" r:id="rId34"/>
    <p:sldId id="318" r:id="rId35"/>
    <p:sldId id="319" r:id="rId36"/>
    <p:sldId id="321" r:id="rId37"/>
    <p:sldId id="320" r:id="rId38"/>
    <p:sldId id="324" r:id="rId39"/>
    <p:sldId id="325" r:id="rId40"/>
    <p:sldId id="326" r:id="rId41"/>
    <p:sldId id="327" r:id="rId42"/>
    <p:sldId id="328" r:id="rId43"/>
    <p:sldId id="329" r:id="rId44"/>
    <p:sldId id="279" r:id="rId45"/>
    <p:sldId id="330" r:id="rId46"/>
    <p:sldId id="287" r:id="rId47"/>
    <p:sldId id="288" r:id="rId48"/>
    <p:sldId id="289" r:id="rId49"/>
    <p:sldId id="290" r:id="rId50"/>
    <p:sldId id="291" r:id="rId51"/>
    <p:sldId id="292" r:id="rId52"/>
    <p:sldId id="293" r:id="rId53"/>
    <p:sldId id="297" r:id="rId54"/>
    <p:sldId id="353" r:id="rId55"/>
    <p:sldId id="340" r:id="rId56"/>
    <p:sldId id="294" r:id="rId57"/>
    <p:sldId id="295" r:id="rId58"/>
    <p:sldId id="296" r:id="rId59"/>
    <p:sldId id="300" r:id="rId60"/>
    <p:sldId id="341" r:id="rId61"/>
    <p:sldId id="342" r:id="rId62"/>
    <p:sldId id="343" r:id="rId63"/>
    <p:sldId id="301" r:id="rId64"/>
    <p:sldId id="333" r:id="rId65"/>
    <p:sldId id="302" r:id="rId66"/>
    <p:sldId id="339" r:id="rId67"/>
    <p:sldId id="338" r:id="rId68"/>
    <p:sldId id="334" r:id="rId69"/>
    <p:sldId id="335" r:id="rId70"/>
    <p:sldId id="303" r:id="rId71"/>
    <p:sldId id="332" r:id="rId72"/>
    <p:sldId id="304" r:id="rId73"/>
    <p:sldId id="305" r:id="rId74"/>
    <p:sldId id="336" r:id="rId75"/>
    <p:sldId id="306" r:id="rId76"/>
    <p:sldId id="307" r:id="rId77"/>
    <p:sldId id="308" r:id="rId78"/>
    <p:sldId id="344" r:id="rId79"/>
    <p:sldId id="345" r:id="rId80"/>
    <p:sldId id="346" r:id="rId81"/>
    <p:sldId id="347" r:id="rId82"/>
    <p:sldId id="348" r:id="rId83"/>
    <p:sldId id="357" r:id="rId84"/>
    <p:sldId id="349" r:id="rId85"/>
    <p:sldId id="350" r:id="rId86"/>
    <p:sldId id="310"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6/28/2024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54</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79</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 make system as simple as possible,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If the functionality of the device is single-purposed, there are many cases where a full-blown RTOS can simply get in the way—so don't use 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4031873"/>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OS, each thread will happily wait for</a:t>
            </a:r>
          </a:p>
          <a:p>
            <a:pPr algn="l"/>
            <a:r>
              <a:rPr lang="en-US" sz="1600" b="0" i="0" u="none" strike="noStrike" baseline="0" dirty="0">
                <a:latin typeface="Arial" panose="020B0604020202020204" pitchFamily="34" charset="0"/>
                <a:cs typeface="Arial" panose="020B0604020202020204" pitchFamily="34" charset="0"/>
              </a:rPr>
              <a:t>the mutex to become available indefinitely before moving on to access the shared data. </a:t>
            </a:r>
            <a:r>
              <a:rPr lang="en-US" sz="1600" b="1" i="0" u="none" strike="noStrike" baseline="0" dirty="0">
                <a:latin typeface="Arial" panose="020B0604020202020204" pitchFamily="34" charset="0"/>
                <a:cs typeface="Arial" panose="020B0604020202020204" pitchFamily="34" charset="0"/>
              </a:rPr>
              <a:t>This</a:t>
            </a:r>
          </a:p>
          <a:p>
            <a:pPr algn="l"/>
            <a:r>
              <a:rPr lang="en-US" sz="1600" b="1" i="0" u="none" strike="noStrike" baseline="0" dirty="0">
                <a:latin typeface="Arial" panose="020B0604020202020204" pitchFamily="34" charset="0"/>
                <a:cs typeface="Arial" panose="020B0604020202020204" pitchFamily="34" charset="0"/>
              </a:rPr>
              <a:t>is where </a:t>
            </a:r>
            <a:r>
              <a:rPr lang="en-US" sz="1600" b="1" i="0" u="none" strike="noStrike" baseline="0" dirty="0" err="1">
                <a:latin typeface="Arial" panose="020B0604020202020204" pitchFamily="34" charset="0"/>
                <a:cs typeface="Arial" panose="020B0604020202020204" pitchFamily="34" charset="0"/>
              </a:rPr>
              <a:t>RTOSes</a:t>
            </a:r>
            <a:r>
              <a:rPr lang="en-US" sz="1600" b="1" i="0" u="none" strike="noStrike" baseline="0" dirty="0">
                <a:latin typeface="Arial" panose="020B0604020202020204" pitchFamily="34" charset="0"/>
                <a:cs typeface="Arial" panose="020B0604020202020204" pitchFamily="34" charset="0"/>
              </a:rPr>
              <a:t> diverge from general-purpose OSes.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3: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not deal with ‘virtual’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66305"/>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3" name="object 3"/>
          <p:cNvSpPr txBox="1"/>
          <p:nvPr/>
        </p:nvSpPr>
        <p:spPr>
          <a:xfrm>
            <a:off x="152400" y="1958400"/>
            <a:ext cx="8757961" cy="3920689"/>
          </a:xfrm>
          <a:prstGeom prst="rect">
            <a:avLst/>
          </a:prstGeom>
        </p:spPr>
        <p:txBody>
          <a:bodyPr vert="horz" wrap="square" lIns="0" tIns="43815" rIns="0" bIns="0" rtlCol="0">
            <a:spAutoFit/>
          </a:bodyPr>
          <a:lstStyle/>
          <a:p>
            <a:pPr marL="327017" marR="5080" indent="-314952" algn="just">
              <a:lnSpc>
                <a:spcPct val="93600"/>
              </a:lnSpc>
              <a:spcBef>
                <a:spcPts val="345"/>
              </a:spcBef>
              <a:buClr>
                <a:srgbClr val="976705"/>
              </a:buClr>
              <a:buChar char="•"/>
              <a:tabLst>
                <a:tab pos="327017" algn="l"/>
              </a:tabLst>
            </a:pPr>
            <a:r>
              <a:rPr sz="3100" spc="55" dirty="0">
                <a:solidFill>
                  <a:srgbClr val="072F07"/>
                </a:solidFill>
                <a:latin typeface="Arial" panose="020B0604020202020204" pitchFamily="34" charset="0"/>
                <a:cs typeface="Arial" panose="020B0604020202020204" pitchFamily="34" charset="0"/>
              </a:rPr>
              <a:t>An</a:t>
            </a:r>
            <a:r>
              <a:rPr sz="3100" spc="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application</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consists</a:t>
            </a:r>
            <a:r>
              <a:rPr sz="3100" spc="25" dirty="0">
                <a:solidFill>
                  <a:srgbClr val="072F07"/>
                </a:solidFill>
                <a:latin typeface="Arial" panose="020B0604020202020204" pitchFamily="34" charset="0"/>
                <a:cs typeface="Arial" panose="020B0604020202020204" pitchFamily="34" charset="0"/>
              </a:rPr>
              <a:t>  </a:t>
            </a:r>
            <a:r>
              <a:rPr sz="3100" spc="75" dirty="0">
                <a:solidFill>
                  <a:srgbClr val="072F07"/>
                </a:solidFill>
                <a:latin typeface="Arial" panose="020B0604020202020204" pitchFamily="34" charset="0"/>
                <a:cs typeface="Arial" panose="020B0604020202020204" pitchFamily="34" charset="0"/>
              </a:rPr>
              <a:t>of</a:t>
            </a:r>
            <a:r>
              <a:rPr sz="3100" spc="720" dirty="0">
                <a:solidFill>
                  <a:srgbClr val="072F07"/>
                </a:solidFill>
                <a:latin typeface="Arial" panose="020B0604020202020204" pitchFamily="34" charset="0"/>
                <a:cs typeface="Arial" panose="020B0604020202020204" pitchFamily="34" charset="0"/>
              </a:rPr>
              <a:t> </a:t>
            </a:r>
            <a:r>
              <a:rPr sz="3100" spc="80" dirty="0">
                <a:solidFill>
                  <a:srgbClr val="072F07"/>
                </a:solidFill>
                <a:latin typeface="Arial" panose="020B0604020202020204" pitchFamily="34" charset="0"/>
                <a:cs typeface="Arial" panose="020B0604020202020204" pitchFamily="34" charset="0"/>
              </a:rPr>
              <a:t>a</a:t>
            </a:r>
            <a:r>
              <a:rPr sz="3100" spc="7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infinite</a:t>
            </a:r>
            <a:r>
              <a:rPr sz="3100" spc="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loop,</a:t>
            </a:r>
            <a:r>
              <a:rPr sz="3100" spc="2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that </a:t>
            </a:r>
            <a:r>
              <a:rPr sz="3100" dirty="0">
                <a:solidFill>
                  <a:srgbClr val="072F07"/>
                </a:solidFill>
                <a:latin typeface="Arial" panose="020B0604020202020204" pitchFamily="34" charset="0"/>
                <a:cs typeface="Arial" panose="020B0604020202020204" pitchFamily="34" charset="0"/>
              </a:rPr>
              <a:t>calls</a:t>
            </a:r>
            <a:r>
              <a:rPr sz="3100" spc="169" dirty="0">
                <a:solidFill>
                  <a:srgbClr val="072F07"/>
                </a:solidFill>
                <a:latin typeface="Arial" panose="020B0604020202020204" pitchFamily="34" charset="0"/>
                <a:cs typeface="Arial" panose="020B0604020202020204" pitchFamily="34" charset="0"/>
              </a:rPr>
              <a:t> </a:t>
            </a:r>
            <a:r>
              <a:rPr lang="en-US" sz="3100" spc="169"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odules</a:t>
            </a:r>
            <a:r>
              <a:rPr sz="3100" spc="560"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(or</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functions)</a:t>
            </a:r>
            <a:r>
              <a:rPr sz="3100" spc="585"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to</a:t>
            </a:r>
            <a:r>
              <a:rPr sz="3100" spc="4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perfor</a:t>
            </a:r>
            <a:r>
              <a:rPr lang="en-US" sz="3100" dirty="0">
                <a:solidFill>
                  <a:srgbClr val="072F07"/>
                </a:solidFill>
                <a:latin typeface="Arial" panose="020B0604020202020204" pitchFamily="34" charset="0"/>
                <a:cs typeface="Arial" panose="020B0604020202020204" pitchFamily="34" charset="0"/>
              </a:rPr>
              <a:t>m</a:t>
            </a:r>
            <a:r>
              <a:rPr sz="3100" spc="484"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desired </a:t>
            </a:r>
            <a:r>
              <a:rPr sz="3100" dirty="0">
                <a:solidFill>
                  <a:srgbClr val="072F07"/>
                </a:solidFill>
                <a:latin typeface="Arial" panose="020B0604020202020204" pitchFamily="34" charset="0"/>
                <a:cs typeface="Arial" panose="020B0604020202020204" pitchFamily="34" charset="0"/>
              </a:rPr>
              <a:t>operation.</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are</a:t>
            </a:r>
            <a:r>
              <a:rPr sz="3100" spc="1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1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10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Background.</a:t>
            </a:r>
            <a:endParaRPr sz="3100" dirty="0">
              <a:latin typeface="Arial" panose="020B0604020202020204" pitchFamily="34" charset="0"/>
              <a:cs typeface="Arial" panose="020B0604020202020204" pitchFamily="34" charset="0"/>
            </a:endParaRPr>
          </a:p>
          <a:p>
            <a:pPr marL="328922" indent="-316223" algn="just">
              <a:spcBef>
                <a:spcPts val="540"/>
              </a:spcBef>
              <a:buClr>
                <a:srgbClr val="976705"/>
              </a:buClr>
              <a:buChar char="•"/>
              <a:tabLst>
                <a:tab pos="328922" algn="l"/>
              </a:tabLst>
            </a:pPr>
            <a:r>
              <a:rPr sz="3100" dirty="0">
                <a:solidFill>
                  <a:srgbClr val="072F07"/>
                </a:solidFill>
                <a:latin typeface="Arial" panose="020B0604020202020204" pitchFamily="34" charset="0"/>
                <a:cs typeface="Arial" panose="020B0604020202020204" pitchFamily="34" charset="0"/>
              </a:rPr>
              <a:t>Background</a:t>
            </a:r>
            <a:r>
              <a:rPr sz="3100" spc="4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16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a:p>
            <a:pPr marL="327017" marR="5080" indent="-314317" algn="just">
              <a:lnSpc>
                <a:spcPts val="3471"/>
              </a:lnSpc>
              <a:spcBef>
                <a:spcPts val="825"/>
              </a:spcBef>
              <a:buClr>
                <a:srgbClr val="976705"/>
              </a:buClr>
              <a:buFont typeface="Times New Roman"/>
              <a:buChar char="•"/>
              <a:tabLst>
                <a:tab pos="327017" algn="l"/>
              </a:tabLst>
            </a:pPr>
            <a:r>
              <a:rPr sz="3000" b="1" dirty="0">
                <a:solidFill>
                  <a:srgbClr val="072F07"/>
                </a:solidFill>
                <a:latin typeface="Arial" panose="020B0604020202020204" pitchFamily="34" charset="0"/>
                <a:cs typeface="Arial" panose="020B0604020202020204" pitchFamily="34" charset="0"/>
              </a:rPr>
              <a:t>ISR'</a:t>
            </a:r>
            <a:r>
              <a:rPr sz="3100" dirty="0">
                <a:solidFill>
                  <a:srgbClr val="072F07"/>
                </a:solidFill>
                <a:latin typeface="Arial" panose="020B0604020202020204" pitchFamily="34" charset="0"/>
                <a:cs typeface="Arial" panose="020B0604020202020204" pitchFamily="34" charset="0"/>
              </a:rPr>
              <a:t>s</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handle</a:t>
            </a:r>
            <a:r>
              <a:rPr sz="3100" spc="2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asynchronous</a:t>
            </a:r>
            <a:r>
              <a:rPr sz="3100" spc="3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events.</a:t>
            </a:r>
            <a:r>
              <a:rPr sz="3100" spc="28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are </a:t>
            </a:r>
            <a:r>
              <a:rPr sz="3100" dirty="0">
                <a:solidFill>
                  <a:srgbClr val="072F07"/>
                </a:solidFill>
                <a:latin typeface="Arial" panose="020B0604020202020204" pitchFamily="34" charset="0"/>
                <a:cs typeface="Arial" panose="020B0604020202020204" pitchFamily="34" charset="0"/>
              </a:rPr>
              <a:t>called</a:t>
            </a:r>
            <a:r>
              <a:rPr sz="3100" spc="13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8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Foreground.</a:t>
            </a:r>
            <a:endParaRPr sz="3100" dirty="0">
              <a:latin typeface="Arial" panose="020B0604020202020204" pitchFamily="34" charset="0"/>
              <a:cs typeface="Arial" panose="020B0604020202020204" pitchFamily="34" charset="0"/>
            </a:endParaRPr>
          </a:p>
          <a:p>
            <a:pPr marL="329557" indent="-316857" algn="just">
              <a:spcBef>
                <a:spcPts val="535"/>
              </a:spcBef>
              <a:buClr>
                <a:srgbClr val="976705"/>
              </a:buClr>
              <a:buChar char="•"/>
              <a:tabLst>
                <a:tab pos="329557" algn="l"/>
              </a:tabLst>
            </a:pPr>
            <a:r>
              <a:rPr sz="3100" dirty="0">
                <a:solidFill>
                  <a:srgbClr val="072F07"/>
                </a:solidFill>
                <a:latin typeface="Arial" panose="020B0604020202020204" pitchFamily="34" charset="0"/>
                <a:cs typeface="Arial" panose="020B0604020202020204" pitchFamily="34" charset="0"/>
              </a:rPr>
              <a:t>Foreground</a:t>
            </a:r>
            <a:r>
              <a:rPr sz="3100" spc="40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91"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also</a:t>
            </a:r>
            <a:r>
              <a:rPr sz="3100" spc="1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Interrupt</a:t>
            </a:r>
            <a:r>
              <a:rPr sz="3100" spc="28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3" name="object 3"/>
          <p:cNvSpPr txBox="1"/>
          <p:nvPr/>
        </p:nvSpPr>
        <p:spPr>
          <a:xfrm>
            <a:off x="548109" y="1971135"/>
            <a:ext cx="8357235" cy="3355277"/>
          </a:xfrm>
          <a:prstGeom prst="rect">
            <a:avLst/>
          </a:prstGeom>
        </p:spPr>
        <p:txBody>
          <a:bodyPr vert="horz" wrap="square" lIns="0" tIns="27940" rIns="0" bIns="0" rtlCol="0">
            <a:spAutoFit/>
          </a:bodyPr>
          <a:lstStyle/>
          <a:p>
            <a:pPr marL="325747" marR="5080" indent="-313683" algn="just">
              <a:lnSpc>
                <a:spcPct val="96800"/>
              </a:lnSpc>
              <a:spcBef>
                <a:spcPts val="220"/>
              </a:spcBef>
              <a:buClr>
                <a:srgbClr val="976705"/>
              </a:buClr>
              <a:buChar char="•"/>
              <a:tabLst>
                <a:tab pos="325747" algn="l"/>
              </a:tabLst>
            </a:pPr>
            <a:r>
              <a:rPr sz="3000" dirty="0">
                <a:solidFill>
                  <a:srgbClr val="072F05"/>
                </a:solidFill>
                <a:latin typeface="Arial" panose="020B0604020202020204" pitchFamily="34" charset="0"/>
                <a:cs typeface="Arial" panose="020B0604020202020204" pitchFamily="34" charset="0"/>
              </a:rPr>
              <a:t>Critical</a:t>
            </a:r>
            <a:r>
              <a:rPr sz="3000" spc="35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operations</a:t>
            </a:r>
            <a:r>
              <a:rPr sz="3000" spc="38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have</a:t>
            </a:r>
            <a:r>
              <a:rPr sz="3000" spc="2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30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be</a:t>
            </a:r>
            <a:r>
              <a:rPr sz="3000" spc="289"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perfor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ed</a:t>
            </a:r>
            <a:r>
              <a:rPr sz="3000" spc="440"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2900" b="1" spc="85" dirty="0">
                <a:solidFill>
                  <a:srgbClr val="072F05"/>
                </a:solidFill>
                <a:latin typeface="Arial" panose="020B0604020202020204" pitchFamily="34" charset="0"/>
                <a:cs typeface="Arial" panose="020B0604020202020204" pitchFamily="34" charset="0"/>
              </a:rPr>
              <a:t>ISR'</a:t>
            </a:r>
            <a:r>
              <a:rPr sz="3000" spc="85" dirty="0">
                <a:solidFill>
                  <a:srgbClr val="072F05"/>
                </a:solidFill>
                <a:latin typeface="Arial" panose="020B0604020202020204" pitchFamily="34" charset="0"/>
                <a:cs typeface="Arial" panose="020B0604020202020204" pitchFamily="34" charset="0"/>
              </a:rPr>
              <a:t>s</a:t>
            </a:r>
            <a:r>
              <a:rPr sz="3000" spc="6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629"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ensure</a:t>
            </a:r>
            <a:r>
              <a:rPr sz="3000" spc="665" dirty="0">
                <a:solidFill>
                  <a:srgbClr val="072F05"/>
                </a:solidFill>
                <a:latin typeface="Arial" panose="020B0604020202020204" pitchFamily="34" charset="0"/>
                <a:cs typeface="Arial" panose="020B0604020202020204" pitchFamily="34" charset="0"/>
              </a:rPr>
              <a:t> </a:t>
            </a:r>
            <a:r>
              <a:rPr sz="3000" spc="75" dirty="0">
                <a:solidFill>
                  <a:srgbClr val="072F05"/>
                </a:solidFill>
                <a:latin typeface="Arial" panose="020B0604020202020204" pitchFamily="34" charset="0"/>
                <a:cs typeface="Arial" panose="020B0604020202020204" pitchFamily="34" charset="0"/>
              </a:rPr>
              <a:t>that</a:t>
            </a:r>
            <a:r>
              <a:rPr sz="3000" spc="64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they</a:t>
            </a:r>
            <a:r>
              <a:rPr sz="3000" spc="71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are</a:t>
            </a:r>
            <a:r>
              <a:rPr sz="3000" spc="64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dealt</a:t>
            </a:r>
            <a:r>
              <a:rPr sz="3000" spc="69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in</a:t>
            </a:r>
            <a:r>
              <a:rPr sz="3000" spc="57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a</a:t>
            </a:r>
            <a:r>
              <a:rPr sz="3000" spc="595" dirty="0">
                <a:solidFill>
                  <a:srgbClr val="072F05"/>
                </a:solidFill>
                <a:latin typeface="Arial" panose="020B0604020202020204" pitchFamily="34" charset="0"/>
                <a:cs typeface="Arial" panose="020B0604020202020204" pitchFamily="34" charset="0"/>
              </a:rPr>
              <a:t> </a:t>
            </a:r>
            <a:r>
              <a:rPr sz="3000" spc="-11" dirty="0">
                <a:solidFill>
                  <a:srgbClr val="072F05"/>
                </a:solidFill>
                <a:latin typeface="Arial" panose="020B0604020202020204" pitchFamily="34" charset="0"/>
                <a:cs typeface="Arial" panose="020B0604020202020204" pitchFamily="34" charset="0"/>
              </a:rPr>
              <a:t>ti</a:t>
            </a:r>
            <a:r>
              <a:rPr lang="en-US" sz="3000" spc="-11" dirty="0">
                <a:solidFill>
                  <a:srgbClr val="072F05"/>
                </a:solidFill>
                <a:latin typeface="Arial" panose="020B0604020202020204" pitchFamily="34" charset="0"/>
                <a:cs typeface="Arial" panose="020B0604020202020204" pitchFamily="34" charset="0"/>
              </a:rPr>
              <a:t>m</a:t>
            </a:r>
            <a:r>
              <a:rPr sz="3000" spc="-11" dirty="0">
                <a:solidFill>
                  <a:srgbClr val="072F05"/>
                </a:solidFill>
                <a:latin typeface="Arial" panose="020B0604020202020204" pitchFamily="34" charset="0"/>
                <a:cs typeface="Arial" panose="020B0604020202020204" pitchFamily="34" charset="0"/>
              </a:rPr>
              <a:t>ely </a:t>
            </a:r>
            <a:r>
              <a:rPr sz="3000" spc="60" dirty="0">
                <a:solidFill>
                  <a:srgbClr val="072F05"/>
                </a:solidFill>
                <a:latin typeface="Arial" panose="020B0604020202020204" pitchFamily="34" charset="0"/>
                <a:cs typeface="Arial" panose="020B0604020202020204" pitchFamily="34" charset="0"/>
              </a:rPr>
              <a:t>fashion.</a:t>
            </a:r>
            <a:endParaRPr sz="3000" dirty="0">
              <a:latin typeface="Arial" panose="020B0604020202020204" pitchFamily="34" charset="0"/>
              <a:cs typeface="Arial" panose="020B0604020202020204" pitchFamily="34" charset="0"/>
            </a:endParaRPr>
          </a:p>
          <a:p>
            <a:pPr marL="325747" marR="5080" indent="-313683" algn="just">
              <a:lnSpc>
                <a:spcPct val="95800"/>
              </a:lnSpc>
              <a:spcBef>
                <a:spcPts val="811"/>
              </a:spcBef>
              <a:buClr>
                <a:srgbClr val="976705"/>
              </a:buClr>
              <a:buChar char="•"/>
              <a:tabLst>
                <a:tab pos="331462" algn="l"/>
              </a:tabLst>
            </a:pPr>
            <a:r>
              <a:rPr sz="3000" dirty="0">
                <a:solidFill>
                  <a:srgbClr val="072F05"/>
                </a:solidFill>
                <a:latin typeface="Arial" panose="020B0604020202020204" pitchFamily="34" charset="0"/>
                <a:cs typeface="Arial" panose="020B0604020202020204" pitchFamily="34" charset="0"/>
              </a:rPr>
              <a:t>Infor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ation</a:t>
            </a:r>
            <a:r>
              <a:rPr sz="3000" spc="41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for</a:t>
            </a:r>
            <a:r>
              <a:rPr sz="3000" spc="26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a</a:t>
            </a:r>
            <a:r>
              <a:rPr sz="3000" spc="251" dirty="0">
                <a:solidFill>
                  <a:srgbClr val="072F05"/>
                </a:solidFill>
                <a:latin typeface="Arial" panose="020B0604020202020204" pitchFamily="34" charset="0"/>
                <a:cs typeface="Arial" panose="020B0604020202020204" pitchFamily="34" charset="0"/>
              </a:rPr>
              <a:t> </a:t>
            </a:r>
            <a:r>
              <a:rPr sz="3000" spc="160" dirty="0">
                <a:solidFill>
                  <a:srgbClr val="072F05"/>
                </a:solidFill>
                <a:latin typeface="Arial" panose="020B0604020202020204" pitchFamily="34" charset="0"/>
                <a:cs typeface="Arial" panose="020B0604020202020204" pitchFamily="34" charset="0"/>
              </a:rPr>
              <a:t>BG</a:t>
            </a:r>
            <a:r>
              <a:rPr sz="3000" spc="-95" dirty="0">
                <a:solidFill>
                  <a:srgbClr val="072F05"/>
                </a:solidFill>
                <a:latin typeface="Arial" panose="020B0604020202020204" pitchFamily="34" charset="0"/>
                <a:cs typeface="Arial" panose="020B0604020202020204" pitchFamily="34" charset="0"/>
              </a:rPr>
              <a:t> </a:t>
            </a:r>
            <a:r>
              <a:rPr lang="en-US" sz="3000" spc="-9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odule</a:t>
            </a:r>
            <a:r>
              <a:rPr sz="3000" spc="75" dirty="0">
                <a:solidFill>
                  <a:srgbClr val="072F05"/>
                </a:solidFill>
                <a:latin typeface="Arial" panose="020B0604020202020204" pitchFamily="34" charset="0"/>
                <a:cs typeface="Arial" panose="020B0604020202020204" pitchFamily="34" charset="0"/>
              </a:rPr>
              <a:t> </a:t>
            </a:r>
            <a:r>
              <a:rPr lang="en-US" sz="3000" spc="7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ade</a:t>
            </a:r>
            <a:r>
              <a:rPr sz="3000" spc="36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available</a:t>
            </a:r>
            <a:r>
              <a:rPr sz="3000" spc="435"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3000" spc="85" dirty="0">
                <a:solidFill>
                  <a:srgbClr val="072F05"/>
                </a:solidFill>
                <a:latin typeface="Arial" panose="020B0604020202020204" pitchFamily="34" charset="0"/>
                <a:cs typeface="Arial" panose="020B0604020202020204" pitchFamily="34" charset="0"/>
              </a:rPr>
              <a:t>an</a:t>
            </a:r>
            <a:r>
              <a:rPr sz="3000" spc="51" dirty="0">
                <a:solidFill>
                  <a:srgbClr val="072F05"/>
                </a:solidFill>
                <a:latin typeface="Arial" panose="020B0604020202020204" pitchFamily="34" charset="0"/>
                <a:cs typeface="Arial" panose="020B0604020202020204" pitchFamily="34" charset="0"/>
              </a:rPr>
              <a:t>  </a:t>
            </a:r>
            <a:r>
              <a:rPr sz="3000" spc="105" dirty="0">
                <a:solidFill>
                  <a:srgbClr val="072F05"/>
                </a:solidFill>
                <a:latin typeface="Arial" panose="020B0604020202020204" pitchFamily="34" charset="0"/>
                <a:cs typeface="Arial" panose="020B0604020202020204" pitchFamily="34" charset="0"/>
              </a:rPr>
              <a:t>ISR</a:t>
            </a:r>
            <a:r>
              <a:rPr sz="3000" spc="8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is</a:t>
            </a:r>
            <a:r>
              <a:rPr sz="3000" spc="60"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not</a:t>
            </a:r>
            <a:r>
              <a:rPr sz="3000" spc="7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processed</a:t>
            </a:r>
            <a:r>
              <a:rPr sz="3000" spc="180"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until</a:t>
            </a:r>
            <a:r>
              <a:rPr sz="3000" spc="80"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the</a:t>
            </a:r>
            <a:r>
              <a:rPr sz="3000" spc="10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background 	</a:t>
            </a:r>
            <a:r>
              <a:rPr sz="3000" spc="65" dirty="0">
                <a:solidFill>
                  <a:srgbClr val="072F05"/>
                </a:solidFill>
                <a:latin typeface="Arial" panose="020B0604020202020204" pitchFamily="34" charset="0"/>
                <a:cs typeface="Arial" panose="020B0604020202020204" pitchFamily="34" charset="0"/>
              </a:rPr>
              <a:t>routine</a:t>
            </a:r>
            <a:r>
              <a:rPr sz="3000" spc="16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gets</a:t>
            </a:r>
            <a:r>
              <a:rPr sz="3000" spc="195"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its</a:t>
            </a:r>
            <a:r>
              <a:rPr sz="3000" spc="4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turn</a:t>
            </a:r>
            <a:r>
              <a:rPr sz="3000" spc="131"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to</a:t>
            </a:r>
            <a:r>
              <a:rPr sz="3000" spc="31"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execute.</a:t>
            </a:r>
            <a:endParaRPr sz="3000" dirty="0">
              <a:latin typeface="Arial" panose="020B0604020202020204" pitchFamily="34" charset="0"/>
              <a:cs typeface="Arial" panose="020B0604020202020204" pitchFamily="34" charset="0"/>
            </a:endParaRPr>
          </a:p>
          <a:p>
            <a:pPr marL="328922" indent="-316223" algn="just">
              <a:spcBef>
                <a:spcPts val="660"/>
              </a:spcBef>
              <a:buClr>
                <a:srgbClr val="976705"/>
              </a:buClr>
              <a:buChar char="•"/>
              <a:tabLst>
                <a:tab pos="328922" algn="l"/>
              </a:tabLst>
            </a:pPr>
            <a:r>
              <a:rPr sz="3000" spc="75" dirty="0">
                <a:solidFill>
                  <a:srgbClr val="072F05"/>
                </a:solidFill>
                <a:latin typeface="Arial" panose="020B0604020202020204" pitchFamily="34" charset="0"/>
                <a:cs typeface="Arial" panose="020B0604020202020204" pitchFamily="34" charset="0"/>
              </a:rPr>
              <a:t>This</a:t>
            </a:r>
            <a:r>
              <a:rPr sz="3000" spc="10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called</a:t>
            </a:r>
            <a:r>
              <a:rPr sz="3000" spc="175"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as </a:t>
            </a:r>
            <a:r>
              <a:rPr sz="3000" spc="71" dirty="0">
                <a:solidFill>
                  <a:srgbClr val="072F05"/>
                </a:solidFill>
                <a:latin typeface="Arial" panose="020B0604020202020204" pitchFamily="34" charset="0"/>
                <a:cs typeface="Arial" panose="020B0604020202020204" pitchFamily="34" charset="0"/>
              </a:rPr>
              <a:t>task</a:t>
            </a:r>
            <a:r>
              <a:rPr sz="3000" spc="204"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level</a:t>
            </a:r>
            <a:r>
              <a:rPr sz="3000" spc="21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response.</a:t>
            </a:r>
            <a:endParaRPr sz="30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3" name="object 3"/>
          <p:cNvSpPr txBox="1"/>
          <p:nvPr/>
        </p:nvSpPr>
        <p:spPr>
          <a:xfrm>
            <a:off x="474111" y="1862131"/>
            <a:ext cx="7912100" cy="3541354"/>
          </a:xfrm>
          <a:prstGeom prst="rect">
            <a:avLst/>
          </a:prstGeom>
        </p:spPr>
        <p:txBody>
          <a:bodyPr vert="horz" wrap="square" lIns="0" tIns="15240" rIns="0" bIns="0" rtlCol="0">
            <a:spAutoFit/>
          </a:bodyPr>
          <a:lstStyle/>
          <a:p>
            <a:pPr marL="326383" marR="5080" indent="-314317" algn="just">
              <a:lnSpc>
                <a:spcPts val="3860"/>
              </a:lnSpc>
              <a:spcBef>
                <a:spcPts val="120"/>
              </a:spcBef>
              <a:buChar char="•"/>
              <a:tabLst>
                <a:tab pos="326383" algn="l"/>
                <a:tab pos="328286" algn="l"/>
              </a:tabLst>
            </a:pPr>
            <a:r>
              <a:rPr sz="3100" dirty="0">
                <a:solidFill>
                  <a:srgbClr val="956605"/>
                </a:solidFill>
                <a:latin typeface="Times New Roman"/>
                <a:cs typeface="Times New Roman"/>
              </a:rPr>
              <a:t>	</a:t>
            </a:r>
            <a:r>
              <a:rPr sz="3100" dirty="0">
                <a:solidFill>
                  <a:srgbClr val="052F05"/>
                </a:solidFill>
                <a:latin typeface="Arial" panose="020B0604020202020204" pitchFamily="34" charset="0"/>
                <a:cs typeface="Arial" panose="020B0604020202020204" pitchFamily="34" charset="0"/>
              </a:rPr>
              <a:t>The</a:t>
            </a:r>
            <a:r>
              <a:rPr sz="3100" spc="42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worst</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case</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task</a:t>
            </a:r>
            <a:r>
              <a:rPr sz="3100" spc="4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level</a:t>
            </a:r>
            <a:r>
              <a:rPr sz="3100" spc="4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response</a:t>
            </a:r>
            <a:r>
              <a:rPr sz="3100" spc="47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titne </a:t>
            </a:r>
            <a:r>
              <a:rPr sz="3100" dirty="0">
                <a:solidFill>
                  <a:srgbClr val="052F05"/>
                </a:solidFill>
                <a:latin typeface="Arial" panose="020B0604020202020204" pitchFamily="34" charset="0"/>
                <a:cs typeface="Arial" panose="020B0604020202020204" pitchFamily="34" charset="0"/>
              </a:rPr>
              <a:t>depends</a:t>
            </a:r>
            <a:r>
              <a:rPr sz="3100" spc="5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on</a:t>
            </a:r>
            <a:r>
              <a:rPr sz="3100" spc="7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how</a:t>
            </a:r>
            <a:r>
              <a:rPr sz="3100" spc="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long</a:t>
            </a:r>
            <a:r>
              <a:rPr sz="3100" spc="73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69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BG</a:t>
            </a:r>
            <a:r>
              <a:rPr sz="3100" spc="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73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takes</a:t>
            </a:r>
            <a:r>
              <a:rPr sz="3100" spc="75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to </a:t>
            </a:r>
            <a:r>
              <a:rPr sz="3100" spc="-11" dirty="0">
                <a:solidFill>
                  <a:srgbClr val="052F05"/>
                </a:solidFill>
                <a:latin typeface="Arial" panose="020B0604020202020204" pitchFamily="34" charset="0"/>
                <a:cs typeface="Arial" panose="020B0604020202020204" pitchFamily="34" charset="0"/>
              </a:rPr>
              <a:t>execute.</a:t>
            </a:r>
            <a:endParaRPr sz="3100" dirty="0">
              <a:latin typeface="Arial" panose="020B0604020202020204" pitchFamily="34" charset="0"/>
              <a:cs typeface="Arial" panose="020B0604020202020204" pitchFamily="34" charset="0"/>
            </a:endParaRPr>
          </a:p>
          <a:p>
            <a:pPr marL="323207" marR="12700" indent="-311143" algn="just">
              <a:lnSpc>
                <a:spcPct val="103499"/>
              </a:lnSpc>
              <a:spcBef>
                <a:spcPts val="655"/>
              </a:spcBef>
              <a:buChar char="•"/>
              <a:tabLst>
                <a:tab pos="323207" algn="l"/>
                <a:tab pos="324477" algn="l"/>
              </a:tabLst>
            </a:pPr>
            <a:r>
              <a:rPr sz="3100" dirty="0">
                <a:solidFill>
                  <a:srgbClr val="9566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Because</a:t>
            </a:r>
            <a:r>
              <a:rPr sz="3100" spc="58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execution</a:t>
            </a:r>
            <a:r>
              <a:rPr sz="3100" spc="64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551"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391"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a</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typical</a:t>
            </a:r>
            <a:r>
              <a:rPr sz="3100" spc="525" dirty="0">
                <a:solidFill>
                  <a:srgbClr val="052F05"/>
                </a:solidFill>
                <a:latin typeface="Arial" panose="020B0604020202020204" pitchFamily="34" charset="0"/>
                <a:cs typeface="Arial" panose="020B0604020202020204" pitchFamily="34" charset="0"/>
              </a:rPr>
              <a:t> </a:t>
            </a:r>
            <a:r>
              <a:rPr sz="3100" spc="31" dirty="0">
                <a:solidFill>
                  <a:srgbClr val="052F05"/>
                </a:solidFill>
                <a:latin typeface="Arial" panose="020B0604020202020204" pitchFamily="34" charset="0"/>
                <a:cs typeface="Arial" panose="020B0604020202020204" pitchFamily="34" charset="0"/>
              </a:rPr>
              <a:t>code </a:t>
            </a:r>
            <a:r>
              <a:rPr sz="3100" dirty="0">
                <a:solidFill>
                  <a:srgbClr val="052F05"/>
                </a:solidFill>
                <a:latin typeface="Arial" panose="020B0604020202020204" pitchFamily="34" charset="0"/>
                <a:cs typeface="Arial" panose="020B0604020202020204" pitchFamily="34" charset="0"/>
              </a:rPr>
              <a:t>is</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no</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constant,</a:t>
            </a:r>
            <a:r>
              <a:rPr sz="3100" spc="6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for</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successive</a:t>
            </a:r>
            <a:r>
              <a:rPr sz="3100" spc="74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passes </a:t>
            </a:r>
            <a:r>
              <a:rPr sz="3100" dirty="0">
                <a:solidFill>
                  <a:srgbClr val="052F05"/>
                </a:solidFill>
                <a:latin typeface="Arial" panose="020B0604020202020204" pitchFamily="34" charset="0"/>
                <a:cs typeface="Arial" panose="020B0604020202020204" pitchFamily="34" charset="0"/>
              </a:rPr>
              <a:t>through</a:t>
            </a:r>
            <a:r>
              <a:rPr sz="3100" spc="6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a</a:t>
            </a:r>
            <a:r>
              <a:rPr sz="3100" spc="64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portion</a:t>
            </a:r>
            <a:r>
              <a:rPr sz="3100" spc="67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535" dirty="0">
                <a:solidFill>
                  <a:srgbClr val="052F05"/>
                </a:solidFill>
                <a:latin typeface="Arial" panose="020B0604020202020204" pitchFamily="34" charset="0"/>
                <a:cs typeface="Arial" panose="020B0604020202020204" pitchFamily="34" charset="0"/>
              </a:rPr>
              <a:t>  </a:t>
            </a:r>
            <a:r>
              <a:rPr sz="3100" spc="71" dirty="0">
                <a:solidFill>
                  <a:srgbClr val="052F05"/>
                </a:solidFill>
                <a:latin typeface="Arial" panose="020B0604020202020204" pitchFamily="34" charset="0"/>
                <a:cs typeface="Arial" panose="020B0604020202020204" pitchFamily="34" charset="0"/>
              </a:rPr>
              <a:t>the</a:t>
            </a:r>
            <a:r>
              <a:rPr sz="3100" spc="5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58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is</a:t>
            </a:r>
            <a:r>
              <a:rPr sz="3100" spc="58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non­ </a:t>
            </a:r>
            <a:r>
              <a:rPr sz="3100" spc="-11" dirty="0">
                <a:solidFill>
                  <a:srgbClr val="052F05"/>
                </a:solidFill>
                <a:latin typeface="Arial" panose="020B0604020202020204" pitchFamily="34" charset="0"/>
                <a:cs typeface="Arial" panose="020B0604020202020204" pitchFamily="34" charset="0"/>
              </a:rPr>
              <a:t>detertninistic.</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2327" y="6124888"/>
            <a:ext cx="1557588" cy="513429"/>
          </a:xfrm>
          <a:prstGeom prst="rect">
            <a:avLst/>
          </a:prstGeom>
        </p:spPr>
      </p:pic>
      <p:pic>
        <p:nvPicPr>
          <p:cNvPr id="3" name="object 3"/>
          <p:cNvPicPr/>
          <p:nvPr/>
        </p:nvPicPr>
        <p:blipFill>
          <a:blip r:embed="rId3" cstate="print"/>
          <a:stretch>
            <a:fillRect/>
          </a:stretch>
        </p:blipFill>
        <p:spPr>
          <a:xfrm>
            <a:off x="5680618" y="5969026"/>
            <a:ext cx="714659" cy="412577"/>
          </a:xfrm>
          <a:prstGeom prst="rect">
            <a:avLst/>
          </a:prstGeom>
        </p:spPr>
      </p:pic>
      <p:sp>
        <p:nvSpPr>
          <p:cNvPr id="4" name="object 4"/>
          <p:cNvSpPr/>
          <p:nvPr/>
        </p:nvSpPr>
        <p:spPr>
          <a:xfrm>
            <a:off x="1241491" y="4094090"/>
            <a:ext cx="0" cy="2360931"/>
          </a:xfrm>
          <a:custGeom>
            <a:avLst/>
            <a:gdLst/>
            <a:ahLst/>
            <a:cxnLst/>
            <a:rect l="l" t="t" r="r" b="b"/>
            <a:pathLst>
              <a:path h="2360929">
                <a:moveTo>
                  <a:pt x="0" y="2360859"/>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2093583" y="1797412"/>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6" name="object 6"/>
          <p:cNvSpPr/>
          <p:nvPr/>
        </p:nvSpPr>
        <p:spPr>
          <a:xfrm>
            <a:off x="2757848" y="4084922"/>
            <a:ext cx="0" cy="2035811"/>
          </a:xfrm>
          <a:custGeom>
            <a:avLst/>
            <a:gdLst/>
            <a:ahLst/>
            <a:cxnLst/>
            <a:rect l="l" t="t" r="r" b="b"/>
            <a:pathLst>
              <a:path h="2035810">
                <a:moveTo>
                  <a:pt x="0" y="2035381"/>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2959419" y="4543341"/>
            <a:ext cx="0" cy="880744"/>
          </a:xfrm>
          <a:custGeom>
            <a:avLst/>
            <a:gdLst/>
            <a:ahLst/>
            <a:cxnLst/>
            <a:rect l="l" t="t" r="r" b="b"/>
            <a:pathLst>
              <a:path h="880745">
                <a:moveTo>
                  <a:pt x="0" y="880165"/>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3463344" y="1797412"/>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4791876" y="4598355"/>
            <a:ext cx="0" cy="775335"/>
          </a:xfrm>
          <a:custGeom>
            <a:avLst/>
            <a:gdLst/>
            <a:ahLst/>
            <a:cxnLst/>
            <a:rect l="l" t="t" r="r" b="b"/>
            <a:pathLst>
              <a:path h="775335">
                <a:moveTo>
                  <a:pt x="0" y="774728"/>
                </a:moveTo>
                <a:lnTo>
                  <a:pt x="0" y="0"/>
                </a:lnTo>
              </a:path>
            </a:pathLst>
          </a:custGeom>
          <a:ln w="9162">
            <a:solidFill>
              <a:srgbClr val="000000"/>
            </a:solidFill>
          </a:ln>
        </p:spPr>
        <p:txBody>
          <a:bodyPr wrap="square" lIns="0" tIns="0" rIns="0" bIns="0" rtlCol="0"/>
          <a:lstStyle/>
          <a:p>
            <a:endParaRPr/>
          </a:p>
        </p:txBody>
      </p:sp>
      <p:sp>
        <p:nvSpPr>
          <p:cNvPr id="10" name="object 10"/>
          <p:cNvSpPr/>
          <p:nvPr/>
        </p:nvSpPr>
        <p:spPr>
          <a:xfrm>
            <a:off x="5034677" y="4080338"/>
            <a:ext cx="0" cy="2172971"/>
          </a:xfrm>
          <a:custGeom>
            <a:avLst/>
            <a:gdLst/>
            <a:ahLst/>
            <a:cxnLst/>
            <a:rect l="l" t="t" r="r" b="b"/>
            <a:pathLst>
              <a:path h="2172970">
                <a:moveTo>
                  <a:pt x="0" y="2172907"/>
                </a:moveTo>
                <a:lnTo>
                  <a:pt x="0" y="0"/>
                </a:lnTo>
              </a:path>
            </a:pathLst>
          </a:custGeom>
          <a:ln w="9162">
            <a:solidFill>
              <a:srgbClr val="000000"/>
            </a:solidFill>
          </a:ln>
        </p:spPr>
        <p:txBody>
          <a:bodyPr wrap="square" lIns="0" tIns="0" rIns="0" bIns="0" rtlCol="0"/>
          <a:lstStyle/>
          <a:p>
            <a:endParaRPr/>
          </a:p>
        </p:txBody>
      </p:sp>
      <p:sp>
        <p:nvSpPr>
          <p:cNvPr id="11" name="object 11"/>
          <p:cNvSpPr/>
          <p:nvPr/>
        </p:nvSpPr>
        <p:spPr>
          <a:xfrm>
            <a:off x="678925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12" name="object 12"/>
          <p:cNvSpPr/>
          <p:nvPr/>
        </p:nvSpPr>
        <p:spPr>
          <a:xfrm>
            <a:off x="7087029" y="4561682"/>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3" name="object 13"/>
          <p:cNvSpPr/>
          <p:nvPr/>
        </p:nvSpPr>
        <p:spPr>
          <a:xfrm>
            <a:off x="8946975" y="4557097"/>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4" name="object 14"/>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5" name="object 15"/>
          <p:cNvSpPr/>
          <p:nvPr/>
        </p:nvSpPr>
        <p:spPr>
          <a:xfrm>
            <a:off x="2084422" y="2952627"/>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6" name="object 16"/>
          <p:cNvSpPr/>
          <p:nvPr/>
        </p:nvSpPr>
        <p:spPr>
          <a:xfrm>
            <a:off x="5034677" y="4107843"/>
            <a:ext cx="1778000" cy="0"/>
          </a:xfrm>
          <a:custGeom>
            <a:avLst/>
            <a:gdLst/>
            <a:ahLst/>
            <a:cxnLst/>
            <a:rect l="l" t="t" r="r" b="b"/>
            <a:pathLst>
              <a:path w="1778000">
                <a:moveTo>
                  <a:pt x="0" y="0"/>
                </a:moveTo>
                <a:lnTo>
                  <a:pt x="1777483" y="0"/>
                </a:lnTo>
              </a:path>
            </a:pathLst>
          </a:custGeom>
          <a:ln w="13752">
            <a:solidFill>
              <a:srgbClr val="000000"/>
            </a:solidFill>
          </a:ln>
        </p:spPr>
        <p:txBody>
          <a:bodyPr wrap="square" lIns="0" tIns="0" rIns="0" bIns="0" rtlCol="0"/>
          <a:lstStyle/>
          <a:p>
            <a:endParaRPr/>
          </a:p>
        </p:txBody>
      </p:sp>
      <p:sp>
        <p:nvSpPr>
          <p:cNvPr id="17" name="object 17"/>
          <p:cNvSpPr/>
          <p:nvPr/>
        </p:nvSpPr>
        <p:spPr>
          <a:xfrm>
            <a:off x="3174733" y="4103259"/>
            <a:ext cx="1424940" cy="0"/>
          </a:xfrm>
          <a:custGeom>
            <a:avLst/>
            <a:gdLst/>
            <a:ahLst/>
            <a:cxnLst/>
            <a:rect l="l" t="t" r="r" b="b"/>
            <a:pathLst>
              <a:path w="1424939">
                <a:moveTo>
                  <a:pt x="0" y="0"/>
                </a:moveTo>
                <a:lnTo>
                  <a:pt x="1424735" y="0"/>
                </a:lnTo>
              </a:path>
            </a:pathLst>
          </a:custGeom>
          <a:ln w="9168">
            <a:solidFill>
              <a:srgbClr val="000000"/>
            </a:solidFill>
          </a:ln>
        </p:spPr>
        <p:txBody>
          <a:bodyPr wrap="square" lIns="0" tIns="0" rIns="0" bIns="0" rtlCol="0"/>
          <a:lstStyle/>
          <a:p>
            <a:endParaRPr/>
          </a:p>
        </p:txBody>
      </p:sp>
      <p:sp>
        <p:nvSpPr>
          <p:cNvPr id="18" name="object 18"/>
          <p:cNvSpPr/>
          <p:nvPr/>
        </p:nvSpPr>
        <p:spPr>
          <a:xfrm>
            <a:off x="1241493" y="4103259"/>
            <a:ext cx="1539875" cy="0"/>
          </a:xfrm>
          <a:custGeom>
            <a:avLst/>
            <a:gdLst/>
            <a:ahLst/>
            <a:cxnLst/>
            <a:rect l="l" t="t" r="r" b="b"/>
            <a:pathLst>
              <a:path w="1539875">
                <a:moveTo>
                  <a:pt x="0" y="0"/>
                </a:moveTo>
                <a:lnTo>
                  <a:pt x="1539264" y="0"/>
                </a:lnTo>
              </a:path>
            </a:pathLst>
          </a:custGeom>
          <a:ln w="13752">
            <a:solidFill>
              <a:srgbClr val="000000"/>
            </a:solidFill>
          </a:ln>
        </p:spPr>
        <p:txBody>
          <a:bodyPr wrap="square" lIns="0" tIns="0" rIns="0" bIns="0" rtlCol="0"/>
          <a:lstStyle/>
          <a:p>
            <a:endParaRPr/>
          </a:p>
        </p:txBody>
      </p:sp>
      <p:sp>
        <p:nvSpPr>
          <p:cNvPr id="19" name="object 19"/>
          <p:cNvSpPr/>
          <p:nvPr/>
        </p:nvSpPr>
        <p:spPr>
          <a:xfrm>
            <a:off x="7293182" y="4098675"/>
            <a:ext cx="1461771" cy="0"/>
          </a:xfrm>
          <a:custGeom>
            <a:avLst/>
            <a:gdLst/>
            <a:ahLst/>
            <a:cxnLst/>
            <a:rect l="l" t="t" r="r" b="b"/>
            <a:pathLst>
              <a:path w="1461770">
                <a:moveTo>
                  <a:pt x="0" y="0"/>
                </a:moveTo>
                <a:lnTo>
                  <a:pt x="1461384" y="0"/>
                </a:lnTo>
              </a:path>
            </a:pathLst>
          </a:custGeom>
          <a:ln w="9168">
            <a:solidFill>
              <a:srgbClr val="000000"/>
            </a:solidFill>
          </a:ln>
        </p:spPr>
        <p:txBody>
          <a:bodyPr wrap="square" lIns="0" tIns="0" rIns="0" bIns="0" rtlCol="0"/>
          <a:lstStyle/>
          <a:p>
            <a:endParaRPr/>
          </a:p>
        </p:txBody>
      </p:sp>
      <p:sp>
        <p:nvSpPr>
          <p:cNvPr id="20" name="object 20"/>
          <p:cNvSpPr/>
          <p:nvPr/>
        </p:nvSpPr>
        <p:spPr>
          <a:xfrm>
            <a:off x="7297765" y="5703143"/>
            <a:ext cx="1457325" cy="0"/>
          </a:xfrm>
          <a:custGeom>
            <a:avLst/>
            <a:gdLst/>
            <a:ahLst/>
            <a:cxnLst/>
            <a:rect l="l" t="t" r="r" b="b"/>
            <a:pathLst>
              <a:path w="1457325">
                <a:moveTo>
                  <a:pt x="0" y="0"/>
                </a:moveTo>
                <a:lnTo>
                  <a:pt x="1456803" y="0"/>
                </a:lnTo>
              </a:path>
            </a:pathLst>
          </a:custGeom>
          <a:ln w="9168">
            <a:solidFill>
              <a:srgbClr val="000000"/>
            </a:solidFill>
          </a:ln>
        </p:spPr>
        <p:txBody>
          <a:bodyPr wrap="square" lIns="0" tIns="0" rIns="0" bIns="0" rtlCol="0"/>
          <a:lstStyle/>
          <a:p>
            <a:endParaRPr/>
          </a:p>
        </p:txBody>
      </p:sp>
      <p:sp>
        <p:nvSpPr>
          <p:cNvPr id="21" name="object 21"/>
          <p:cNvSpPr/>
          <p:nvPr/>
        </p:nvSpPr>
        <p:spPr>
          <a:xfrm>
            <a:off x="3165574" y="5868173"/>
            <a:ext cx="1434465" cy="0"/>
          </a:xfrm>
          <a:custGeom>
            <a:avLst/>
            <a:gdLst/>
            <a:ahLst/>
            <a:cxnLst/>
            <a:rect l="l" t="t" r="r" b="b"/>
            <a:pathLst>
              <a:path w="1434464">
                <a:moveTo>
                  <a:pt x="0" y="0"/>
                </a:moveTo>
                <a:lnTo>
                  <a:pt x="1433898" y="0"/>
                </a:lnTo>
              </a:path>
            </a:pathLst>
          </a:custGeom>
          <a:ln w="9168">
            <a:solidFill>
              <a:srgbClr val="000000"/>
            </a:solidFill>
          </a:ln>
        </p:spPr>
        <p:txBody>
          <a:bodyPr wrap="square" lIns="0" tIns="0" rIns="0" bIns="0" rtlCol="0"/>
          <a:lstStyle/>
          <a:p>
            <a:endParaRPr/>
          </a:p>
        </p:txBody>
      </p:sp>
      <p:sp>
        <p:nvSpPr>
          <p:cNvPr id="22" name="object 22"/>
          <p:cNvSpPr/>
          <p:nvPr/>
        </p:nvSpPr>
        <p:spPr>
          <a:xfrm>
            <a:off x="6395276" y="5950688"/>
            <a:ext cx="421640" cy="0"/>
          </a:xfrm>
          <a:custGeom>
            <a:avLst/>
            <a:gdLst/>
            <a:ahLst/>
            <a:cxnLst/>
            <a:rect l="l" t="t" r="r" b="b"/>
            <a:pathLst>
              <a:path w="421640">
                <a:moveTo>
                  <a:pt x="0" y="0"/>
                </a:moveTo>
                <a:lnTo>
                  <a:pt x="421465" y="0"/>
                </a:lnTo>
              </a:path>
            </a:pathLst>
          </a:custGeom>
          <a:ln w="9168">
            <a:solidFill>
              <a:srgbClr val="000000"/>
            </a:solidFill>
          </a:ln>
        </p:spPr>
        <p:txBody>
          <a:bodyPr wrap="square" lIns="0" tIns="0" rIns="0" bIns="0" rtlCol="0"/>
          <a:lstStyle/>
          <a:p>
            <a:endParaRPr/>
          </a:p>
        </p:txBody>
      </p:sp>
      <p:sp>
        <p:nvSpPr>
          <p:cNvPr id="23" name="object 23"/>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 Tasking</a:t>
            </a:r>
          </a:p>
        </p:txBody>
      </p:sp>
      <p:sp>
        <p:nvSpPr>
          <p:cNvPr id="24" name="object 24"/>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25" name="object 25"/>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26" name="object 26"/>
          <p:cNvSpPr txBox="1"/>
          <p:nvPr/>
        </p:nvSpPr>
        <p:spPr>
          <a:xfrm>
            <a:off x="4040571" y="1811162"/>
            <a:ext cx="1374775" cy="780342"/>
          </a:xfrm>
          <a:prstGeom prst="rect">
            <a:avLst/>
          </a:prstGeom>
          <a:ln w="9162">
            <a:solidFill>
              <a:srgbClr val="000000"/>
            </a:solidFill>
          </a:ln>
        </p:spPr>
        <p:txBody>
          <a:bodyPr vert="horz" wrap="square" lIns="0" tIns="41275" rIns="0" bIns="0" rtlCol="0">
            <a:spAutoFit/>
          </a:bodyPr>
          <a:lstStyle/>
          <a:p>
            <a:pPr>
              <a:spcBef>
                <a:spcPts val="325"/>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27" name="object 27"/>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28" name="object 28"/>
          <p:cNvSpPr txBox="1"/>
          <p:nvPr/>
        </p:nvSpPr>
        <p:spPr>
          <a:xfrm>
            <a:off x="408766" y="4665109"/>
            <a:ext cx="2249171" cy="705962"/>
          </a:xfrm>
          <a:prstGeom prst="rect">
            <a:avLst/>
          </a:prstGeom>
        </p:spPr>
        <p:txBody>
          <a:bodyPr vert="horz" wrap="square" lIns="0" tIns="13335" rIns="0" bIns="0" rtlCol="0">
            <a:spAutoFit/>
          </a:bodyPr>
          <a:lstStyle/>
          <a:p>
            <a:pPr marL="12700">
              <a:lnSpc>
                <a:spcPts val="2475"/>
              </a:lnSpc>
              <a:spcBef>
                <a:spcPts val="105"/>
              </a:spcBef>
            </a:pPr>
            <a:r>
              <a:rPr sz="2400" spc="60" dirty="0">
                <a:solidFill>
                  <a:srgbClr val="050303"/>
                </a:solidFill>
                <a:latin typeface="Times New Roman"/>
                <a:cs typeface="Times New Roman"/>
              </a:rPr>
              <a:t>Many</a:t>
            </a:r>
            <a:endParaRPr sz="2400">
              <a:latin typeface="Times New Roman"/>
              <a:cs typeface="Times New Roman"/>
            </a:endParaRPr>
          </a:p>
          <a:p>
            <a:pPr marL="78738">
              <a:lnSpc>
                <a:spcPts val="2895"/>
              </a:lnSpc>
              <a:tabLst>
                <a:tab pos="946127" algn="l"/>
              </a:tabLst>
            </a:pPr>
            <a:r>
              <a:rPr sz="2400" spc="45" dirty="0">
                <a:solidFill>
                  <a:srgbClr val="050303"/>
                </a:solidFill>
                <a:latin typeface="Times New Roman"/>
                <a:cs typeface="Times New Roman"/>
              </a:rPr>
              <a:t>CPU</a:t>
            </a:r>
            <a:r>
              <a:rPr sz="2400" dirty="0">
                <a:solidFill>
                  <a:srgbClr val="050303"/>
                </a:solidFill>
                <a:latin typeface="Times New Roman"/>
                <a:cs typeface="Times New Roman"/>
              </a:rPr>
              <a:t>	</a:t>
            </a:r>
            <a:r>
              <a:rPr sz="2751" spc="100" dirty="0">
                <a:solidFill>
                  <a:srgbClr val="037C08"/>
                </a:solidFill>
                <a:latin typeface="Times New Roman"/>
                <a:cs typeface="Times New Roman"/>
              </a:rPr>
              <a:t>Memory</a:t>
            </a:r>
            <a:endParaRPr sz="2751">
              <a:latin typeface="Times New Roman"/>
              <a:cs typeface="Times New Roman"/>
            </a:endParaRPr>
          </a:p>
        </p:txBody>
      </p:sp>
      <p:sp>
        <p:nvSpPr>
          <p:cNvPr id="29" name="object 29"/>
          <p:cNvSpPr txBox="1"/>
          <p:nvPr/>
        </p:nvSpPr>
        <p:spPr>
          <a:xfrm>
            <a:off x="3409113" y="4426732"/>
            <a:ext cx="941705" cy="1089273"/>
          </a:xfrm>
          <a:prstGeom prst="rect">
            <a:avLst/>
          </a:prstGeom>
        </p:spPr>
        <p:txBody>
          <a:bodyPr vert="horz" wrap="square" lIns="0" tIns="5080" rIns="0" bIns="0" rtlCol="0">
            <a:spAutoFit/>
          </a:bodyPr>
          <a:lstStyle/>
          <a:p>
            <a:pPr marL="12700" marR="5080" indent="3175" algn="ctr">
              <a:lnSpc>
                <a:spcPct val="102200"/>
              </a:lnSpc>
              <a:spcBef>
                <a:spcPts val="40"/>
              </a:spcBef>
            </a:pPr>
            <a:r>
              <a:rPr sz="2400" spc="60" dirty="0">
                <a:solidFill>
                  <a:srgbClr val="050303"/>
                </a:solidFill>
                <a:latin typeface="Times New Roman"/>
                <a:cs typeface="Times New Roman"/>
              </a:rPr>
              <a:t>CPU </a:t>
            </a:r>
            <a:r>
              <a:rPr sz="2400" spc="180" dirty="0">
                <a:solidFill>
                  <a:srgbClr val="070375"/>
                </a:solidFill>
                <a:latin typeface="Times New Roman"/>
                <a:cs typeface="Times New Roman"/>
              </a:rPr>
              <a:t>PC,SP </a:t>
            </a:r>
            <a:r>
              <a:rPr sz="2251" spc="35" dirty="0">
                <a:solidFill>
                  <a:srgbClr val="070375"/>
                </a:solidFill>
                <a:latin typeface="Arial"/>
                <a:cs typeface="Arial"/>
              </a:rPr>
              <a:t>GPR</a:t>
            </a:r>
            <a:endParaRPr sz="2251">
              <a:latin typeface="Arial"/>
              <a:cs typeface="Arial"/>
            </a:endParaRPr>
          </a:p>
        </p:txBody>
      </p:sp>
      <p:sp>
        <p:nvSpPr>
          <p:cNvPr id="30" name="object 30"/>
          <p:cNvSpPr txBox="1"/>
          <p:nvPr/>
        </p:nvSpPr>
        <p:spPr>
          <a:xfrm>
            <a:off x="5039259" y="4813078"/>
            <a:ext cx="1745615" cy="436786"/>
          </a:xfrm>
          <a:prstGeom prst="rect">
            <a:avLst/>
          </a:prstGeom>
        </p:spPr>
        <p:txBody>
          <a:bodyPr vert="horz" wrap="square" lIns="0" tIns="13335" rIns="0" bIns="0" rtlCol="0">
            <a:spAutoFit/>
          </a:bodyPr>
          <a:lstStyle/>
          <a:p>
            <a:pPr marL="227960">
              <a:spcBef>
                <a:spcPts val="105"/>
              </a:spcBef>
            </a:pPr>
            <a:r>
              <a:rPr sz="2751" spc="100" dirty="0">
                <a:solidFill>
                  <a:srgbClr val="037C08"/>
                </a:solidFill>
                <a:latin typeface="Times New Roman"/>
                <a:cs typeface="Times New Roman"/>
              </a:rPr>
              <a:t>Memory</a:t>
            </a:r>
            <a:endParaRPr sz="2751">
              <a:latin typeface="Times New Roman"/>
              <a:cs typeface="Times New Roman"/>
            </a:endParaRPr>
          </a:p>
        </p:txBody>
      </p:sp>
      <p:sp>
        <p:nvSpPr>
          <p:cNvPr id="31" name="object 31"/>
          <p:cNvSpPr txBox="1"/>
          <p:nvPr/>
        </p:nvSpPr>
        <p:spPr>
          <a:xfrm>
            <a:off x="7555045" y="4348801"/>
            <a:ext cx="933451" cy="1096710"/>
          </a:xfrm>
          <a:prstGeom prst="rect">
            <a:avLst/>
          </a:prstGeom>
        </p:spPr>
        <p:txBody>
          <a:bodyPr vert="horz" wrap="square" lIns="0" tIns="2540" rIns="0" bIns="0" rtlCol="0">
            <a:spAutoFit/>
          </a:bodyPr>
          <a:lstStyle/>
          <a:p>
            <a:pPr marL="12700" marR="5080" indent="-635" algn="ctr">
              <a:lnSpc>
                <a:spcPct val="102899"/>
              </a:lnSpc>
              <a:spcBef>
                <a:spcPts val="20"/>
              </a:spcBef>
            </a:pPr>
            <a:r>
              <a:rPr sz="2400" spc="31" dirty="0">
                <a:solidFill>
                  <a:srgbClr val="050303"/>
                </a:solidFill>
                <a:latin typeface="Times New Roman"/>
                <a:cs typeface="Times New Roman"/>
              </a:rPr>
              <a:t>CPU </a:t>
            </a:r>
            <a:r>
              <a:rPr sz="2400" spc="169" dirty="0">
                <a:solidFill>
                  <a:srgbClr val="070375"/>
                </a:solidFill>
                <a:latin typeface="Times New Roman"/>
                <a:cs typeface="Times New Roman"/>
              </a:rPr>
              <a:t>PC,SP </a:t>
            </a:r>
            <a:r>
              <a:rPr sz="2251" spc="51" dirty="0">
                <a:solidFill>
                  <a:srgbClr val="070375"/>
                </a:solidFill>
                <a:latin typeface="Arial"/>
                <a:cs typeface="Arial"/>
              </a:rPr>
              <a:t>GPR</a:t>
            </a:r>
            <a:endParaRPr sz="2251">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73818" y="5955273"/>
            <a:ext cx="1470547" cy="453835"/>
          </a:xfrm>
          <a:prstGeom prst="rect">
            <a:avLst/>
          </a:prstGeom>
        </p:spPr>
      </p:pic>
      <p:sp>
        <p:nvSpPr>
          <p:cNvPr id="3" name="object 3"/>
          <p:cNvSpPr/>
          <p:nvPr/>
        </p:nvSpPr>
        <p:spPr>
          <a:xfrm>
            <a:off x="2093583" y="1801996"/>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4" name="object 4"/>
          <p:cNvSpPr/>
          <p:nvPr/>
        </p:nvSpPr>
        <p:spPr>
          <a:xfrm>
            <a:off x="2469236" y="4094093"/>
            <a:ext cx="0" cy="2159635"/>
          </a:xfrm>
          <a:custGeom>
            <a:avLst/>
            <a:gdLst/>
            <a:ahLst/>
            <a:cxnLst/>
            <a:rect l="l" t="t" r="r" b="b"/>
            <a:pathLst>
              <a:path h="2159635">
                <a:moveTo>
                  <a:pt x="0" y="2159155"/>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3463344" y="1801996"/>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6" name="object 6"/>
          <p:cNvSpPr/>
          <p:nvPr/>
        </p:nvSpPr>
        <p:spPr>
          <a:xfrm>
            <a:off x="430169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4539913" y="4570850"/>
            <a:ext cx="0" cy="678815"/>
          </a:xfrm>
          <a:custGeom>
            <a:avLst/>
            <a:gdLst/>
            <a:ahLst/>
            <a:cxnLst/>
            <a:rect l="l" t="t" r="r" b="b"/>
            <a:pathLst>
              <a:path h="678814">
                <a:moveTo>
                  <a:pt x="0" y="678460"/>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7032056" y="4570846"/>
            <a:ext cx="0" cy="669291"/>
          </a:xfrm>
          <a:custGeom>
            <a:avLst/>
            <a:gdLst/>
            <a:ahLst/>
            <a:cxnLst/>
            <a:rect l="l" t="t" r="r" b="b"/>
            <a:pathLst>
              <a:path h="669289">
                <a:moveTo>
                  <a:pt x="0" y="669292"/>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0" name="object 10"/>
          <p:cNvSpPr/>
          <p:nvPr/>
        </p:nvSpPr>
        <p:spPr>
          <a:xfrm>
            <a:off x="2084422" y="2957211"/>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1" name="object 11"/>
          <p:cNvSpPr/>
          <p:nvPr/>
        </p:nvSpPr>
        <p:spPr>
          <a:xfrm>
            <a:off x="4814783" y="4103259"/>
            <a:ext cx="1942464" cy="0"/>
          </a:xfrm>
          <a:custGeom>
            <a:avLst/>
            <a:gdLst/>
            <a:ahLst/>
            <a:cxnLst/>
            <a:rect l="l" t="t" r="r" b="b"/>
            <a:pathLst>
              <a:path w="1942465">
                <a:moveTo>
                  <a:pt x="0" y="0"/>
                </a:moveTo>
                <a:lnTo>
                  <a:pt x="1942405" y="0"/>
                </a:lnTo>
              </a:path>
            </a:pathLst>
          </a:custGeom>
          <a:ln w="9168">
            <a:solidFill>
              <a:srgbClr val="000000"/>
            </a:solidFill>
          </a:ln>
        </p:spPr>
        <p:txBody>
          <a:bodyPr wrap="square" lIns="0" tIns="0" rIns="0" bIns="0" rtlCol="0"/>
          <a:lstStyle/>
          <a:p>
            <a:endParaRPr/>
          </a:p>
        </p:txBody>
      </p:sp>
      <p:sp>
        <p:nvSpPr>
          <p:cNvPr id="12" name="object 12"/>
          <p:cNvSpPr/>
          <p:nvPr/>
        </p:nvSpPr>
        <p:spPr>
          <a:xfrm>
            <a:off x="2464656" y="4107843"/>
            <a:ext cx="1855471" cy="0"/>
          </a:xfrm>
          <a:custGeom>
            <a:avLst/>
            <a:gdLst/>
            <a:ahLst/>
            <a:cxnLst/>
            <a:rect l="l" t="t" r="r" b="b"/>
            <a:pathLst>
              <a:path w="1855470">
                <a:moveTo>
                  <a:pt x="0" y="0"/>
                </a:moveTo>
                <a:lnTo>
                  <a:pt x="1855363" y="0"/>
                </a:lnTo>
              </a:path>
            </a:pathLst>
          </a:custGeom>
          <a:ln w="13752">
            <a:solidFill>
              <a:srgbClr val="000000"/>
            </a:solidFill>
          </a:ln>
        </p:spPr>
        <p:txBody>
          <a:bodyPr wrap="square" lIns="0" tIns="0" rIns="0" bIns="0" rtlCol="0"/>
          <a:lstStyle/>
          <a:p>
            <a:endParaRPr/>
          </a:p>
        </p:txBody>
      </p:sp>
      <p:sp>
        <p:nvSpPr>
          <p:cNvPr id="13" name="object 13"/>
          <p:cNvSpPr/>
          <p:nvPr/>
        </p:nvSpPr>
        <p:spPr>
          <a:xfrm>
            <a:off x="4814785" y="5707727"/>
            <a:ext cx="1956435" cy="0"/>
          </a:xfrm>
          <a:custGeom>
            <a:avLst/>
            <a:gdLst/>
            <a:ahLst/>
            <a:cxnLst/>
            <a:rect l="l" t="t" r="r" b="b"/>
            <a:pathLst>
              <a:path w="1956434">
                <a:moveTo>
                  <a:pt x="0" y="0"/>
                </a:moveTo>
                <a:lnTo>
                  <a:pt x="1956148" y="0"/>
                </a:lnTo>
              </a:path>
            </a:pathLst>
          </a:custGeom>
          <a:ln w="9168">
            <a:solidFill>
              <a:srgbClr val="000000"/>
            </a:solidFill>
          </a:ln>
        </p:spPr>
        <p:txBody>
          <a:bodyPr wrap="square" lIns="0" tIns="0" rIns="0" bIns="0" rtlCol="0"/>
          <a:lstStyle/>
          <a:p>
            <a:endParaRPr/>
          </a:p>
        </p:txBody>
      </p:sp>
      <p:sp>
        <p:nvSpPr>
          <p:cNvPr id="14" name="object 14"/>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a:t>
            </a:r>
            <a:r>
              <a:rPr sz="4300" dirty="0"/>
              <a:t> </a:t>
            </a:r>
            <a:r>
              <a:rPr sz="4500" b="1" dirty="0">
                <a:solidFill>
                  <a:srgbClr val="002060"/>
                </a:solidFill>
              </a:rPr>
              <a:t>Tasking</a:t>
            </a:r>
          </a:p>
        </p:txBody>
      </p:sp>
      <p:sp>
        <p:nvSpPr>
          <p:cNvPr id="15" name="object 15"/>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16" name="object 16"/>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17" name="object 17"/>
          <p:cNvSpPr txBox="1"/>
          <p:nvPr/>
        </p:nvSpPr>
        <p:spPr>
          <a:xfrm>
            <a:off x="4040571"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18" name="object 18"/>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19" name="object 19"/>
          <p:cNvSpPr txBox="1"/>
          <p:nvPr/>
        </p:nvSpPr>
        <p:spPr>
          <a:xfrm>
            <a:off x="385250" y="4660528"/>
            <a:ext cx="820419" cy="763671"/>
          </a:xfrm>
          <a:prstGeom prst="rect">
            <a:avLst/>
          </a:prstGeom>
        </p:spPr>
        <p:txBody>
          <a:bodyPr vert="horz" wrap="square" lIns="0" tIns="13335" rIns="0" bIns="0" rtlCol="0">
            <a:spAutoFit/>
          </a:bodyPr>
          <a:lstStyle/>
          <a:p>
            <a:pPr marL="12700">
              <a:lnSpc>
                <a:spcPts val="2725"/>
              </a:lnSpc>
              <a:spcBef>
                <a:spcPts val="105"/>
              </a:spcBef>
            </a:pPr>
            <a:r>
              <a:rPr sz="2400" spc="-11" dirty="0">
                <a:solidFill>
                  <a:srgbClr val="050303"/>
                </a:solidFill>
                <a:latin typeface="Times New Roman"/>
                <a:cs typeface="Times New Roman"/>
              </a:rPr>
              <a:t>Single</a:t>
            </a:r>
            <a:endParaRPr sz="2400">
              <a:latin typeface="Times New Roman"/>
              <a:cs typeface="Times New Roman"/>
            </a:endParaRPr>
          </a:p>
          <a:p>
            <a:pPr marL="92072">
              <a:lnSpc>
                <a:spcPts val="3145"/>
              </a:lnSpc>
            </a:pPr>
            <a:r>
              <a:rPr sz="2751" spc="-25" dirty="0">
                <a:solidFill>
                  <a:srgbClr val="050303"/>
                </a:solidFill>
                <a:latin typeface="Courier New"/>
                <a:cs typeface="Courier New"/>
              </a:rPr>
              <a:t>CPU</a:t>
            </a:r>
            <a:endParaRPr sz="2751">
              <a:latin typeface="Courier New"/>
              <a:cs typeface="Courier New"/>
            </a:endParaRPr>
          </a:p>
        </p:txBody>
      </p:sp>
      <p:sp>
        <p:nvSpPr>
          <p:cNvPr id="20" name="object 20"/>
          <p:cNvSpPr txBox="1"/>
          <p:nvPr/>
        </p:nvSpPr>
        <p:spPr>
          <a:xfrm>
            <a:off x="2730738" y="4813078"/>
            <a:ext cx="1303020" cy="436786"/>
          </a:xfrm>
          <a:prstGeom prst="rect">
            <a:avLst/>
          </a:prstGeom>
        </p:spPr>
        <p:txBody>
          <a:bodyPr vert="horz" wrap="square" lIns="0" tIns="13335" rIns="0" bIns="0" rtlCol="0">
            <a:spAutoFit/>
          </a:bodyPr>
          <a:lstStyle/>
          <a:p>
            <a:pPr marL="12700">
              <a:spcBef>
                <a:spcPts val="105"/>
              </a:spcBef>
            </a:pPr>
            <a:r>
              <a:rPr sz="2751" spc="80" dirty="0">
                <a:solidFill>
                  <a:srgbClr val="037C08"/>
                </a:solidFill>
                <a:latin typeface="Times New Roman"/>
                <a:cs typeface="Times New Roman"/>
              </a:rPr>
              <a:t>Memory</a:t>
            </a:r>
            <a:endParaRPr sz="2751">
              <a:latin typeface="Times New Roman"/>
              <a:cs typeface="Times New Roman"/>
            </a:endParaRPr>
          </a:p>
        </p:txBody>
      </p:sp>
      <p:sp>
        <p:nvSpPr>
          <p:cNvPr id="21" name="object 21"/>
          <p:cNvSpPr txBox="1"/>
          <p:nvPr/>
        </p:nvSpPr>
        <p:spPr>
          <a:xfrm>
            <a:off x="5298471" y="4304235"/>
            <a:ext cx="960119" cy="1153841"/>
          </a:xfrm>
          <a:prstGeom prst="rect">
            <a:avLst/>
          </a:prstGeom>
        </p:spPr>
        <p:txBody>
          <a:bodyPr vert="horz" wrap="square" lIns="0" tIns="64769" rIns="0" bIns="0" rtlCol="0">
            <a:spAutoFit/>
          </a:bodyPr>
          <a:lstStyle/>
          <a:p>
            <a:pPr marL="12065" marR="5080" indent="21590" algn="ctr">
              <a:lnSpc>
                <a:spcPts val="2891"/>
              </a:lnSpc>
              <a:spcBef>
                <a:spcPts val="509"/>
              </a:spcBef>
            </a:pPr>
            <a:r>
              <a:rPr sz="2751" spc="-25" dirty="0">
                <a:solidFill>
                  <a:srgbClr val="050303"/>
                </a:solidFill>
                <a:latin typeface="Courier New"/>
                <a:cs typeface="Courier New"/>
              </a:rPr>
              <a:t>CPU </a:t>
            </a:r>
            <a:r>
              <a:rPr sz="2751" spc="-195" dirty="0">
                <a:solidFill>
                  <a:srgbClr val="080572"/>
                </a:solidFill>
                <a:latin typeface="Courier New"/>
                <a:cs typeface="Courier New"/>
              </a:rPr>
              <a:t>PC,SP </a:t>
            </a:r>
            <a:r>
              <a:rPr sz="2251" spc="51" dirty="0">
                <a:solidFill>
                  <a:srgbClr val="080572"/>
                </a:solidFill>
                <a:latin typeface="Arial"/>
                <a:cs typeface="Arial"/>
              </a:rPr>
              <a:t>GPR</a:t>
            </a:r>
            <a:endParaRPr sz="2251">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3" name="object 3"/>
          <p:cNvSpPr txBox="1"/>
          <p:nvPr/>
        </p:nvSpPr>
        <p:spPr>
          <a:xfrm>
            <a:off x="536493" y="1895749"/>
            <a:ext cx="8074107" cy="4167808"/>
          </a:xfrm>
          <a:prstGeom prst="rect">
            <a:avLst/>
          </a:prstGeom>
        </p:spPr>
        <p:txBody>
          <a:bodyPr vert="horz" wrap="square" lIns="0" tIns="121920" rIns="0" bIns="0" rtlCol="0">
            <a:spAutoFit/>
          </a:bodyPr>
          <a:lstStyle/>
          <a:p>
            <a:pPr marL="189226" indent="-165731">
              <a:spcBef>
                <a:spcPts val="960"/>
              </a:spcBef>
              <a:buClr>
                <a:srgbClr val="956605"/>
              </a:buClr>
              <a:buSzPct val="96774"/>
              <a:buChar char="•"/>
              <a:tabLst>
                <a:tab pos="189226" algn="l"/>
              </a:tabLst>
            </a:pPr>
            <a:r>
              <a:rPr lang="en-US" sz="3100" spc="400" dirty="0">
                <a:solidFill>
                  <a:srgbClr val="052F05"/>
                </a:solidFill>
                <a:latin typeface="Arial" panose="020B0604020202020204" pitchFamily="34" charset="0"/>
                <a:cs typeface="Arial" panose="020B0604020202020204" pitchFamily="34" charset="0"/>
              </a:rPr>
              <a:t>DO</a:t>
            </a:r>
            <a:r>
              <a:rPr sz="3100" spc="400" dirty="0">
                <a:solidFill>
                  <a:srgbClr val="052F05"/>
                </a:solidFill>
                <a:latin typeface="Arial" panose="020B0604020202020204" pitchFamily="34" charset="0"/>
                <a:cs typeface="Arial" panose="020B0604020202020204" pitchFamily="34" charset="0"/>
              </a:rPr>
              <a:t>RMANT</a:t>
            </a:r>
            <a:endParaRPr sz="3100" dirty="0">
              <a:latin typeface="Arial" panose="020B0604020202020204" pitchFamily="34" charset="0"/>
              <a:cs typeface="Arial" panose="020B0604020202020204" pitchFamily="34" charset="0"/>
            </a:endParaRPr>
          </a:p>
          <a:p>
            <a:pPr marL="179701" indent="-156207">
              <a:spcBef>
                <a:spcPts val="865"/>
              </a:spcBef>
              <a:buClr>
                <a:srgbClr val="956605"/>
              </a:buClr>
              <a:buSzPct val="96774"/>
              <a:buChar char="•"/>
              <a:tabLst>
                <a:tab pos="179701" algn="l"/>
              </a:tabLst>
            </a:pPr>
            <a:r>
              <a:rPr sz="3100" spc="271" dirty="0">
                <a:solidFill>
                  <a:srgbClr val="052F05"/>
                </a:solidFill>
                <a:latin typeface="Arial" panose="020B0604020202020204" pitchFamily="34" charset="0"/>
                <a:cs typeface="Arial" panose="020B0604020202020204" pitchFamily="34" charset="0"/>
              </a:rPr>
              <a:t>READY</a:t>
            </a:r>
            <a:endParaRPr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211" dirty="0">
                <a:solidFill>
                  <a:srgbClr val="052F05"/>
                </a:solidFill>
                <a:latin typeface="Arial" panose="020B0604020202020204" pitchFamily="34" charset="0"/>
                <a:cs typeface="Arial" panose="020B0604020202020204" pitchFamily="34" charset="0"/>
              </a:rPr>
              <a:t>RUNNING</a:t>
            </a:r>
            <a:endParaRPr lang="en-US"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11" dirty="0">
                <a:solidFill>
                  <a:srgbClr val="052F05"/>
                </a:solidFill>
                <a:latin typeface="Arial" panose="020B0604020202020204" pitchFamily="34" charset="0"/>
                <a:cs typeface="Arial" panose="020B0604020202020204" pitchFamily="34" charset="0"/>
              </a:rPr>
              <a:t>WAITING</a:t>
            </a:r>
            <a:endParaRPr sz="3100" dirty="0">
              <a:latin typeface="Arial" panose="020B0604020202020204" pitchFamily="34" charset="0"/>
              <a:cs typeface="Arial" panose="020B0604020202020204" pitchFamily="34" charset="0"/>
            </a:endParaRPr>
          </a:p>
          <a:p>
            <a:pPr marL="194940" indent="-171446">
              <a:spcBef>
                <a:spcPts val="795"/>
              </a:spcBef>
              <a:buClr>
                <a:srgbClr val="956605"/>
              </a:buClr>
              <a:buSzPct val="96774"/>
              <a:buChar char="•"/>
              <a:tabLst>
                <a:tab pos="194940" algn="l"/>
              </a:tabLst>
            </a:pPr>
            <a:r>
              <a:rPr sz="3100" spc="360" dirty="0">
                <a:solidFill>
                  <a:srgbClr val="052F05"/>
                </a:solidFill>
                <a:latin typeface="Arial" panose="020B0604020202020204" pitchFamily="34" charset="0"/>
                <a:cs typeface="Arial" panose="020B0604020202020204" pitchFamily="34" charset="0"/>
              </a:rPr>
              <a:t>ISR</a:t>
            </a:r>
            <a:endParaRPr sz="3100" dirty="0">
              <a:latin typeface="Arial" panose="020B0604020202020204" pitchFamily="34" charset="0"/>
              <a:cs typeface="Arial" panose="020B0604020202020204" pitchFamily="34" charset="0"/>
            </a:endParaRPr>
          </a:p>
          <a:p>
            <a:pPr>
              <a:spcBef>
                <a:spcPts val="2025"/>
              </a:spcBef>
            </a:pPr>
            <a:endParaRPr sz="3100" dirty="0">
              <a:latin typeface="Arial" panose="020B0604020202020204" pitchFamily="34" charset="0"/>
              <a:cs typeface="Arial" panose="020B0604020202020204" pitchFamily="34" charset="0"/>
            </a:endParaRPr>
          </a:p>
          <a:p>
            <a:pPr marL="12700"/>
            <a:r>
              <a:rPr sz="3100" b="1" dirty="0">
                <a:solidFill>
                  <a:srgbClr val="0562F2"/>
                </a:solidFill>
                <a:latin typeface="Arial" panose="020B0604020202020204" pitchFamily="34" charset="0"/>
                <a:cs typeface="Arial" panose="020B0604020202020204" pitchFamily="34" charset="0"/>
              </a:rPr>
              <a:t>Note:</a:t>
            </a:r>
            <a:r>
              <a:rPr sz="3100" b="1" spc="135" dirty="0">
                <a:solidFill>
                  <a:srgbClr val="0562F2"/>
                </a:solidFill>
                <a:latin typeface="Arial" panose="020B0604020202020204" pitchFamily="34" charset="0"/>
                <a:cs typeface="Arial" panose="020B0604020202020204" pitchFamily="34" charset="0"/>
              </a:rPr>
              <a:t> </a:t>
            </a:r>
            <a:r>
              <a:rPr lang="en-US" sz="3100" b="1" dirty="0">
                <a:solidFill>
                  <a:srgbClr val="0562F2"/>
                </a:solidFill>
                <a:latin typeface="Arial" panose="020B0604020202020204" pitchFamily="34" charset="0"/>
                <a:cs typeface="Arial" panose="020B0604020202020204" pitchFamily="34" charset="0"/>
              </a:rPr>
              <a:t>Typically,</a:t>
            </a:r>
            <a:r>
              <a:rPr sz="3100" b="1" spc="211"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Tasks</a:t>
            </a:r>
            <a:r>
              <a:rPr sz="3100" b="1" spc="12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are</a:t>
            </a:r>
            <a:r>
              <a:rPr sz="3100" b="1" spc="14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infinite</a:t>
            </a:r>
            <a:r>
              <a:rPr sz="3100" b="1" spc="255" dirty="0">
                <a:solidFill>
                  <a:srgbClr val="0562F2"/>
                </a:solidFill>
                <a:latin typeface="Arial" panose="020B0604020202020204" pitchFamily="34" charset="0"/>
                <a:cs typeface="Arial" panose="020B0604020202020204" pitchFamily="34" charset="0"/>
              </a:rPr>
              <a:t> </a:t>
            </a:r>
            <a:r>
              <a:rPr sz="3100" b="1" spc="-11" dirty="0">
                <a:solidFill>
                  <a:srgbClr val="0562F2"/>
                </a:solidFill>
                <a:latin typeface="Arial" panose="020B0604020202020204" pitchFamily="34" charset="0"/>
                <a:cs typeface="Arial" panose="020B0604020202020204" pitchFamily="34" charset="0"/>
              </a:rPr>
              <a:t>loops.</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dirty="0">
                <a:latin typeface="Arial" panose="020B0604020202020204" pitchFamily="34" charset="0"/>
                <a:cs typeface="Arial" panose="020B0604020202020204" pitchFamily="34" charset="0"/>
              </a:rPr>
              <a:t>There are two main types of RTOS task scheduling algorithms: </a:t>
            </a:r>
            <a:r>
              <a:rPr lang="en-US" b="1" dirty="0">
                <a:latin typeface="Arial" panose="020B0604020202020204" pitchFamily="34" charset="0"/>
                <a:cs typeface="Arial" panose="020B0604020202020204" pitchFamily="34" charset="0"/>
              </a:rPr>
              <a:t>preemptive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non-preemptive</a:t>
            </a:r>
            <a:r>
              <a:rPr lang="en-US"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allow the RTOS to interrupt a running task and switch to a higher-priority task. This is important for ensuring that critical tasks meet their deadlines, even if lower-priority tasks are already running.</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p:txBody>
          <a:bodyPr>
            <a:normAutofit/>
          </a:bodyPr>
          <a:lstStyle/>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issing of deadlines so</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es</a:t>
            </a:r>
            <a:r>
              <a:rPr lang="en-US" dirty="0">
                <a:latin typeface="Arial" panose="020B0604020202020204" pitchFamily="34" charset="0"/>
                <a:cs typeface="Arial" panose="020B0604020202020204" pitchFamily="34" charset="0"/>
              </a:rPr>
              <a:t> is</a:t>
            </a:r>
            <a:r>
              <a:rPr dirty="0">
                <a:latin typeface="Arial" panose="020B0604020202020204" pitchFamily="34" charset="0"/>
                <a:cs typeface="Arial" panose="020B0604020202020204" pitchFamily="34" charset="0"/>
              </a:rPr>
              <a:t> allowed</a:t>
            </a:r>
            <a:r>
              <a:rPr lang="en-US" dirty="0">
                <a:latin typeface="Arial" panose="020B0604020202020204" pitchFamily="34" charset="0"/>
                <a:cs typeface="Arial" panose="020B0604020202020204" pitchFamily="34" charset="0"/>
              </a:rPr>
              <a:t>. These systems often offer only a best-effort promise for keeping deadlines.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firm real-time systems need to hit their deadlines nearly all the time. 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0" i="0" u="none" strike="noStrike" baseline="0" dirty="0">
                <a:latin typeface="Arial" panose="020B0604020202020204" pitchFamily="34" charset="0"/>
                <a:cs typeface="Arial" panose="020B0604020202020204" pitchFamily="34" charset="0"/>
              </a:rPr>
              <a:t>A hard real-time system must meet its deadline 100% of the time. If the system does not meet a deadline, then it is considered to have failed.</a:t>
            </a:r>
          </a:p>
          <a:p>
            <a:pPr algn="l"/>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7438</Words>
  <Application>Microsoft Office PowerPoint</Application>
  <PresentationFormat>On-screen Show (4:3)</PresentationFormat>
  <Paragraphs>564</Paragraphs>
  <Slides>86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Calibri</vt:lpstr>
      <vt:lpstr>Calibri Light</vt:lpstr>
      <vt:lpstr>Courier New</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Multi Tasking</vt:lpstr>
      <vt:lpstr>Task</vt:lpstr>
      <vt:lpstr>Task State</vt:lpstr>
      <vt:lpstr>Task States</vt:lpstr>
      <vt:lpstr>Task Scheduling</vt:lpstr>
      <vt:lpstr>Preemptive and Non-preemptive</vt:lpstr>
      <vt:lpstr>RTOS Task Scheduling Consideration</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40</cp:revision>
  <dcterms:created xsi:type="dcterms:W3CDTF">2024-06-13T16:15:46Z</dcterms:created>
  <dcterms:modified xsi:type="dcterms:W3CDTF">2024-06-28T02:16:23Z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